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2" r:id="rId5"/>
    <p:sldId id="261" r:id="rId6"/>
    <p:sldId id="258" r:id="rId7"/>
    <p:sldId id="259" r:id="rId8"/>
    <p:sldId id="280" r:id="rId9"/>
    <p:sldId id="260" r:id="rId10"/>
    <p:sldId id="281" r:id="rId11"/>
    <p:sldId id="263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82" r:id="rId22"/>
    <p:sldId id="272" r:id="rId23"/>
    <p:sldId id="275" r:id="rId24"/>
    <p:sldId id="279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F4F2F-C601-418A-BC37-E19AC02AB65A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C7D66-8FFD-4C3F-9B1A-8ADCB538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C7D66-8FFD-4C3F-9B1A-8ADCB538C8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3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15E6-2F35-4ABC-BBE7-68137C68100D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B1CF-6D33-4D37-8268-F34797F22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2514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STATION GROUNDING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W8JI Tom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1282700"/>
            <a:ext cx="5909734" cy="44323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1" y="609600"/>
            <a:ext cx="2209800" cy="5516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Everything entering or leaving the TV set and stereo comes from one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antenna system grounds there also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This reduces TVI and RFI as well as lightning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Never any damage to entertainment equipment from strikes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023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Room Wiring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lightning energy and all unwanted RF energy is common mode on wires and cables.</a:t>
            </a:r>
          </a:p>
          <a:p>
            <a:pPr lvl="1"/>
            <a:r>
              <a:rPr lang="en-US" sz="2000" dirty="0" smtClean="0"/>
              <a:t>Damaging currents are mostly on </a:t>
            </a:r>
            <a:r>
              <a:rPr lang="en-US" sz="2000" b="1" i="1" dirty="0" smtClean="0"/>
              <a:t>outside</a:t>
            </a:r>
            <a:r>
              <a:rPr lang="en-US" sz="2000" dirty="0" smtClean="0"/>
              <a:t> of shielded cables or parallel on all conductors of unshielded lines</a:t>
            </a:r>
          </a:p>
          <a:p>
            <a:pPr lvl="1"/>
            <a:r>
              <a:rPr lang="en-US" sz="2000" dirty="0" smtClean="0"/>
              <a:t>Most voltage difference and current flow is between building wire or cable entrances, between isolated grounds, or between different “electrical masses”</a:t>
            </a:r>
          </a:p>
          <a:p>
            <a:pPr lvl="1"/>
            <a:r>
              <a:rPr lang="en-US" sz="2000" dirty="0" smtClean="0"/>
              <a:t>A dipole insulated from ground can still be an electrical mass, and it is a different mass than earth or power lines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97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Lightning Arrestor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Because most damage is from common mode “shield current”: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Most protection from lightning arrestor is from the grounding of the shield </a:t>
            </a:r>
          </a:p>
          <a:p>
            <a:pPr lvl="1"/>
            <a:endParaRPr lang="en-US" dirty="0" smtClean="0"/>
          </a:p>
          <a:p>
            <a:pPr marL="1200150" lvl="3" indent="-342900"/>
            <a:r>
              <a:rPr lang="en-US" sz="3100" dirty="0" smtClean="0"/>
              <a:t>belongs at house entrance</a:t>
            </a:r>
          </a:p>
          <a:p>
            <a:endParaRPr lang="en-US" dirty="0"/>
          </a:p>
          <a:p>
            <a:pPr lvl="1"/>
            <a:r>
              <a:rPr lang="en-US" dirty="0" smtClean="0"/>
              <a:t>Ground only helps when arrestor ground is bonded to power mains  ground </a:t>
            </a:r>
          </a:p>
          <a:p>
            <a:endParaRPr lang="en-US" dirty="0"/>
          </a:p>
          <a:p>
            <a:pPr lvl="1"/>
            <a:r>
              <a:rPr lang="en-US" dirty="0" smtClean="0"/>
              <a:t>An isolated ground at the house can make things worse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Lightning Arrestor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60" y="1600200"/>
            <a:ext cx="6432279" cy="4525963"/>
          </a:xfrm>
        </p:spPr>
      </p:pic>
    </p:spTree>
    <p:extLst>
      <p:ext uri="{BB962C8B-B14F-4D97-AF65-F5344CB8AC3E}">
        <p14:creationId xmlns:p14="http://schemas.microsoft.com/office/powerpoint/2010/main" val="199709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Arrestor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in low SWR systems only!</a:t>
            </a:r>
          </a:p>
          <a:p>
            <a:pPr lvl="1"/>
            <a:r>
              <a:rPr lang="en-US" dirty="0" smtClean="0"/>
              <a:t>Never use with high SWR</a:t>
            </a:r>
          </a:p>
          <a:p>
            <a:pPr lvl="1"/>
            <a:r>
              <a:rPr lang="en-US" dirty="0" smtClean="0"/>
              <a:t>False triggering can damage amplifiers and tuners</a:t>
            </a:r>
          </a:p>
          <a:p>
            <a:endParaRPr lang="en-US" dirty="0" smtClean="0"/>
          </a:p>
          <a:p>
            <a:r>
              <a:rPr lang="en-US" dirty="0" smtClean="0"/>
              <a:t>Will not protect higher power systems nearly as well as disconnect</a:t>
            </a:r>
          </a:p>
          <a:p>
            <a:pPr lvl="1"/>
            <a:r>
              <a:rPr lang="en-US" dirty="0" smtClean="0"/>
              <a:t>At 1500 watts will pass several hundred volts</a:t>
            </a:r>
          </a:p>
          <a:p>
            <a:pPr lvl="1"/>
            <a:r>
              <a:rPr lang="en-US" dirty="0" smtClean="0"/>
              <a:t>Even at 200 watts, will pass over 200 volts</a:t>
            </a:r>
          </a:p>
          <a:p>
            <a:pPr lvl="1"/>
            <a:r>
              <a:rPr lang="en-US" dirty="0" smtClean="0"/>
              <a:t>Best for protecting very low power systems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6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Protection on Coaxial Lines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57" y="1600200"/>
            <a:ext cx="5990685" cy="4525963"/>
          </a:xfrm>
        </p:spPr>
      </p:pic>
    </p:spTree>
    <p:extLst>
      <p:ext uri="{BB962C8B-B14F-4D97-AF65-F5344CB8AC3E}">
        <p14:creationId xmlns:p14="http://schemas.microsoft.com/office/powerpoint/2010/main" val="377599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Isolates center conductor when off</a:t>
            </a:r>
            <a:br>
              <a:rPr lang="en-US" sz="2800" dirty="0" smtClean="0"/>
            </a:br>
            <a:r>
              <a:rPr lang="en-US" sz="2800" dirty="0" smtClean="0"/>
              <a:t>Grounds shield at all times</a:t>
            </a:r>
            <a:br>
              <a:rPr lang="en-US" sz="2800" dirty="0" smtClean="0"/>
            </a:br>
            <a:r>
              <a:rPr lang="en-US" sz="2800" dirty="0" smtClean="0"/>
              <a:t>The most center can do, when off, is arc to ground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924035" cy="4525963"/>
          </a:xfrm>
        </p:spPr>
      </p:pic>
    </p:spTree>
    <p:extLst>
      <p:ext uri="{BB962C8B-B14F-4D97-AF65-F5344CB8AC3E}">
        <p14:creationId xmlns:p14="http://schemas.microsoft.com/office/powerpoint/2010/main" val="397684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RCS-8V path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2107533"/>
            <a:ext cx="6821424" cy="3511296"/>
          </a:xfrm>
        </p:spPr>
      </p:pic>
    </p:spTree>
    <p:extLst>
      <p:ext uri="{BB962C8B-B14F-4D97-AF65-F5344CB8AC3E}">
        <p14:creationId xmlns:p14="http://schemas.microsoft.com/office/powerpoint/2010/main" val="405546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power and all cables at “wire hider” All grounds are common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361912" cy="3581400"/>
          </a:xfrm>
        </p:spPr>
      </p:pic>
    </p:spTree>
    <p:extLst>
      <p:ext uri="{BB962C8B-B14F-4D97-AF65-F5344CB8AC3E}">
        <p14:creationId xmlns:p14="http://schemas.microsoft.com/office/powerpoint/2010/main" val="151560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wire comes from wire hider!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417305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Types of Grounds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RF and signal grounds</a:t>
            </a:r>
          </a:p>
          <a:p>
            <a:pPr lvl="1"/>
            <a:r>
              <a:rPr lang="en-US" dirty="0" smtClean="0"/>
              <a:t>Give antennas or equipment a low impedance signal ground</a:t>
            </a:r>
          </a:p>
          <a:p>
            <a:pPr lvl="1"/>
            <a:r>
              <a:rPr lang="en-US" dirty="0" smtClean="0"/>
              <a:t>Give Marconi antennas something to “push against” (the other missing load terminal)</a:t>
            </a:r>
          </a:p>
          <a:p>
            <a:r>
              <a:rPr lang="en-US" dirty="0" smtClean="0"/>
              <a:t>Lightning and Safety Grounds</a:t>
            </a:r>
          </a:p>
          <a:p>
            <a:pPr lvl="1"/>
            <a:r>
              <a:rPr lang="en-US" dirty="0" smtClean="0"/>
              <a:t>Prevent or minimize shock hazard</a:t>
            </a:r>
          </a:p>
          <a:p>
            <a:pPr lvl="1"/>
            <a:r>
              <a:rPr lang="en-US" dirty="0" smtClean="0"/>
              <a:t>Provide an earth path for lightning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deals mostly with lightning and safety, but </a:t>
            </a:r>
            <a:r>
              <a:rPr lang="en-US" dirty="0"/>
              <a:t>good lightning grounds </a:t>
            </a:r>
            <a:r>
              <a:rPr lang="en-US" dirty="0" smtClean="0"/>
              <a:t>help with RF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 usually have one or more direct hits per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only antennas protected by lightning arrestors are receiving antennas with 60-volt GDT tubes</a:t>
            </a:r>
          </a:p>
          <a:p>
            <a:r>
              <a:rPr lang="en-US" dirty="0" smtClean="0"/>
              <a:t>DXE RR8HD and Ameritron RCS-8V’s protect TX lines when power is off</a:t>
            </a:r>
          </a:p>
          <a:p>
            <a:r>
              <a:rPr lang="en-US" dirty="0" smtClean="0"/>
              <a:t>Control cables shielded and shields grounded</a:t>
            </a:r>
          </a:p>
          <a:p>
            <a:r>
              <a:rPr lang="en-US" dirty="0" smtClean="0"/>
              <a:t>All cables arrive underground at buildings</a:t>
            </a:r>
          </a:p>
          <a:p>
            <a:pPr lvl="1"/>
            <a:r>
              <a:rPr lang="en-US" dirty="0" smtClean="0"/>
              <a:t>Never any damage in house</a:t>
            </a:r>
          </a:p>
          <a:p>
            <a:pPr lvl="1"/>
            <a:r>
              <a:rPr lang="en-US" dirty="0" smtClean="0"/>
              <a:t>Never disconnect cables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4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Homebrew Grounding Plates</a:t>
            </a:r>
            <a:endParaRPr lang="en-US" dirty="0"/>
          </a:p>
        </p:txBody>
      </p:sp>
      <p:pic>
        <p:nvPicPr>
          <p:cNvPr id="1026" name="Picture 2" descr="C:\Documents and Settings\Owner\Desktop\Articles\W8ji.com\images\Lightning\grounding-plat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33600"/>
            <a:ext cx="8096250" cy="30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30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cables common 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62800" cy="5372100"/>
          </a:xfrm>
        </p:spPr>
      </p:pic>
    </p:spTree>
    <p:extLst>
      <p:ext uri="{BB962C8B-B14F-4D97-AF65-F5344CB8AC3E}">
        <p14:creationId xmlns:p14="http://schemas.microsoft.com/office/powerpoint/2010/main" val="951205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318 ft.  tower </a:t>
            </a:r>
            <a:r>
              <a:rPr lang="en-US" dirty="0" smtClean="0"/>
              <a:t>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5" y="1600200"/>
            <a:ext cx="339547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Eight #6 AWG deep buried radials</a:t>
            </a:r>
          </a:p>
          <a:p>
            <a:endParaRPr lang="en-US" dirty="0"/>
          </a:p>
          <a:p>
            <a:r>
              <a:rPr lang="en-US" dirty="0" smtClean="0"/>
              <a:t>Fifty or so #16 shallow radials</a:t>
            </a:r>
          </a:p>
          <a:p>
            <a:endParaRPr lang="en-US" dirty="0"/>
          </a:p>
          <a:p>
            <a:r>
              <a:rPr lang="en-US" dirty="0" smtClean="0"/>
              <a:t>Silver soldered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85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Tower Rules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Bring all cables to ground level</a:t>
            </a:r>
          </a:p>
          <a:p>
            <a:endParaRPr lang="en-US" dirty="0"/>
          </a:p>
          <a:p>
            <a:r>
              <a:rPr lang="en-US" dirty="0" smtClean="0"/>
              <a:t>Bond cable shields to tower ground on tower</a:t>
            </a:r>
          </a:p>
          <a:p>
            <a:endParaRPr lang="en-US" dirty="0"/>
          </a:p>
          <a:p>
            <a:r>
              <a:rPr lang="en-US" dirty="0" smtClean="0"/>
              <a:t>Do not attach conductive guy lines to buildings</a:t>
            </a:r>
          </a:p>
          <a:p>
            <a:endParaRPr lang="en-US" dirty="0"/>
          </a:p>
          <a:p>
            <a:r>
              <a:rPr lang="en-US" dirty="0" smtClean="0"/>
              <a:t>Highest antenna most likely to take hits</a:t>
            </a:r>
          </a:p>
          <a:p>
            <a:endParaRPr lang="en-US" dirty="0"/>
          </a:p>
          <a:p>
            <a:r>
              <a:rPr lang="en-US" dirty="0" smtClean="0"/>
              <a:t>Nothing will discourage a hit except another taller object nearby</a:t>
            </a:r>
          </a:p>
          <a:p>
            <a:endParaRPr lang="en-US" dirty="0"/>
          </a:p>
          <a:p>
            <a:r>
              <a:rPr lang="en-US" dirty="0" smtClean="0"/>
              <a:t>If possible, use a good heavy radial ground with tall towers to spread energy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bond shack ground to </a:t>
            </a:r>
            <a:r>
              <a:rPr lang="en-US" dirty="0" err="1" smtClean="0"/>
              <a:t>powerline</a:t>
            </a:r>
            <a:r>
              <a:rPr lang="en-US" dirty="0" smtClean="0"/>
              <a:t> entrance ground</a:t>
            </a:r>
          </a:p>
          <a:p>
            <a:r>
              <a:rPr lang="en-US" dirty="0" smtClean="0"/>
              <a:t>Best protection is to disconnect center conductors and have ground barrier on center</a:t>
            </a:r>
          </a:p>
          <a:p>
            <a:r>
              <a:rPr lang="en-US" dirty="0" smtClean="0"/>
              <a:t>Use shielded control lines, or have low voltage MOV entrance block</a:t>
            </a:r>
          </a:p>
          <a:p>
            <a:r>
              <a:rPr lang="en-US" dirty="0" smtClean="0"/>
              <a:t>All wires and cables entering shack have common ground point </a:t>
            </a:r>
            <a:r>
              <a:rPr lang="en-US" b="1" i="1" dirty="0" smtClean="0"/>
              <a:t>before</a:t>
            </a:r>
            <a:r>
              <a:rPr lang="en-US" dirty="0" smtClean="0"/>
              <a:t> going to desk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2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Contest barn entrance before wiring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579585" cy="4934688"/>
          </a:xfrm>
        </p:spPr>
      </p:pic>
    </p:spTree>
    <p:extLst>
      <p:ext uri="{BB962C8B-B14F-4D97-AF65-F5344CB8AC3E}">
        <p14:creationId xmlns:p14="http://schemas.microsoft.com/office/powerpoint/2010/main" val="887263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239000" cy="5429250"/>
          </a:xfrm>
        </p:spPr>
      </p:pic>
    </p:spTree>
    <p:extLst>
      <p:ext uri="{BB962C8B-B14F-4D97-AF65-F5344CB8AC3E}">
        <p14:creationId xmlns:p14="http://schemas.microsoft.com/office/powerpoint/2010/main" val="45869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 = Electrical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ground usually refers to a large “electrical mass” </a:t>
            </a:r>
          </a:p>
          <a:p>
            <a:r>
              <a:rPr lang="en-US" dirty="0" smtClean="0"/>
              <a:t>This “electrical mass” has an abundance of neutral or balanced charges</a:t>
            </a:r>
          </a:p>
          <a:p>
            <a:r>
              <a:rPr lang="en-US" dirty="0" smtClean="0"/>
              <a:t>An ideal ground has so much “electrical mass” it can supply or absorb balancing charges or currents without greatly changing electrical potential at the ground terminal</a:t>
            </a:r>
          </a:p>
          <a:p>
            <a:r>
              <a:rPr lang="en-US" dirty="0" smtClean="0"/>
              <a:t>A heat sink is to heat as a ground system is to charges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0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Line Strike Damage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4" y="1288352"/>
            <a:ext cx="8377396" cy="5341047"/>
          </a:xfrm>
        </p:spPr>
      </p:pic>
    </p:spTree>
    <p:extLst>
      <p:ext uri="{BB962C8B-B14F-4D97-AF65-F5344CB8AC3E}">
        <p14:creationId xmlns:p14="http://schemas.microsoft.com/office/powerpoint/2010/main" val="15396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Strike Damage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9981"/>
            <a:ext cx="8382000" cy="5467001"/>
          </a:xfrm>
        </p:spPr>
      </p:pic>
    </p:spTree>
    <p:extLst>
      <p:ext uri="{BB962C8B-B14F-4D97-AF65-F5344CB8AC3E}">
        <p14:creationId xmlns:p14="http://schemas.microsoft.com/office/powerpoint/2010/main" val="160753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Ground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Shack ground should always be connected to power mains ground rod with low impedance</a:t>
            </a:r>
          </a:p>
          <a:p>
            <a:pPr lvl="1"/>
            <a:r>
              <a:rPr lang="en-US" sz="2400" dirty="0" smtClean="0"/>
              <a:t>Not connecting together can even increase danger over no ground at all</a:t>
            </a:r>
          </a:p>
          <a:p>
            <a:pPr lvl="1"/>
            <a:r>
              <a:rPr lang="en-US" sz="2400" dirty="0" smtClean="0"/>
              <a:t>This is a national fire safety code, and why all CATV, Telco, and power mains are at one point!</a:t>
            </a:r>
          </a:p>
          <a:p>
            <a:pPr lvl="1"/>
            <a:r>
              <a:rPr lang="en-US" sz="2400" dirty="0" smtClean="0"/>
              <a:t>Ideally all wires and cables should enter at same point of the dwelling, and share a common grounding terminal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83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2286000" cy="39624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Potential difference between grounds causes current to flow in one entrance and out the other. Flows through equipment, desk area, and house wiring.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8600"/>
            <a:ext cx="5257800" cy="6423291"/>
          </a:xfrm>
        </p:spPr>
      </p:pic>
    </p:spTree>
    <p:extLst>
      <p:ext uri="{BB962C8B-B14F-4D97-AF65-F5344CB8AC3E}">
        <p14:creationId xmlns:p14="http://schemas.microsoft.com/office/powerpoint/2010/main" val="384755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Bonded Entrances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better all wire and cable entrances are bonded, the less important grounds become</a:t>
            </a:r>
          </a:p>
          <a:p>
            <a:endParaRPr lang="en-US" dirty="0"/>
          </a:p>
          <a:p>
            <a:r>
              <a:rPr lang="en-US" dirty="0" smtClean="0"/>
              <a:t>This is because most of the current stays outside the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3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Grounding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3" y="1600200"/>
            <a:ext cx="6017473" cy="4525963"/>
          </a:xfrm>
        </p:spPr>
      </p:pic>
    </p:spTree>
    <p:extLst>
      <p:ext uri="{BB962C8B-B14F-4D97-AF65-F5344CB8AC3E}">
        <p14:creationId xmlns:p14="http://schemas.microsoft.com/office/powerpoint/2010/main" val="261354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740</Words>
  <Application>Microsoft Office PowerPoint</Application>
  <PresentationFormat>On-screen Show (4:3)</PresentationFormat>
  <Paragraphs>101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STATION GROUNDING</vt:lpstr>
      <vt:lpstr>Two Basic Types of Grounds </vt:lpstr>
      <vt:lpstr>Ground  = Electrical Mass</vt:lpstr>
      <vt:lpstr>Power Line Strike Damage</vt:lpstr>
      <vt:lpstr>Antenna Strike Damage </vt:lpstr>
      <vt:lpstr>Most Common Ground Mistake</vt:lpstr>
      <vt:lpstr>Potential difference between grounds causes current to flow in one entrance and out the other. Flows through equipment, desk area, and house wiring.</vt:lpstr>
      <vt:lpstr>Bonded Entrances </vt:lpstr>
      <vt:lpstr>Proper Grounding Method</vt:lpstr>
      <vt:lpstr>PowerPoint Presentation</vt:lpstr>
      <vt:lpstr>Radio Room Wiring</vt:lpstr>
      <vt:lpstr>Lightning Arrestor</vt:lpstr>
      <vt:lpstr>Lightning Arrestor</vt:lpstr>
      <vt:lpstr>Lightning Arrestor Use</vt:lpstr>
      <vt:lpstr>Best Protection on Coaxial Lines</vt:lpstr>
      <vt:lpstr>Isolates center conductor when off Grounds shield at all times The most center can do, when off, is arc to ground</vt:lpstr>
      <vt:lpstr>RCS-8V path</vt:lpstr>
      <vt:lpstr>All power and all cables at “wire hider” All grounds are common</vt:lpstr>
      <vt:lpstr>Every wire comes from wire hider!</vt:lpstr>
      <vt:lpstr>I usually have one or more direct hits per storm</vt:lpstr>
      <vt:lpstr>Homebrew Grounding Plates</vt:lpstr>
      <vt:lpstr>All cables common ground</vt:lpstr>
      <vt:lpstr>318 ft.  tower ground</vt:lpstr>
      <vt:lpstr>Tower Rules </vt:lpstr>
      <vt:lpstr>Most Important:</vt:lpstr>
      <vt:lpstr>Contest barn entrance before wiring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GROUNDING</dc:title>
  <dc:creator>Dell Owner</dc:creator>
  <cp:lastModifiedBy>Dell Owner</cp:lastModifiedBy>
  <cp:revision>26</cp:revision>
  <dcterms:created xsi:type="dcterms:W3CDTF">2013-11-03T20:48:29Z</dcterms:created>
  <dcterms:modified xsi:type="dcterms:W3CDTF">2013-11-07T02:39:12Z</dcterms:modified>
</cp:coreProperties>
</file>